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793" r:id="rId2"/>
    <p:sldId id="801" r:id="rId3"/>
    <p:sldId id="794" r:id="rId4"/>
    <p:sldId id="800" r:id="rId5"/>
    <p:sldId id="799" r:id="rId6"/>
    <p:sldId id="798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C4286"/>
    <a:srgbClr val="CCE0F2"/>
    <a:srgbClr val="005AA5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65528" y="4001125"/>
            <a:ext cx="6550927" cy="1477328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 smtClean="0">
                <a:solidFill>
                  <a:srgbClr val="2C42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 smtClean="0">
                <a:solidFill>
                  <a:srgbClr val="2C42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r>
              <a:rPr lang="ru-RU" alt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Roboto Medium" panose="02000000000000000000" pitchFamily="2" charset="0"/>
                <a:cs typeface="Roboto Medium" panose="02000000000000000000" pitchFamily="2" charset="0"/>
              </a:rPr>
              <a:t>ФИНАНСОВАЯ ГРАМОТНОСТЬ</a:t>
            </a:r>
            <a:endParaRPr lang="ru-RU" altLang="ru-RU" sz="36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898" y="6032310"/>
            <a:ext cx="3234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2C4286"/>
                </a:solidFill>
                <a:latin typeface="+mn-lt"/>
              </a:rPr>
              <a:t>Кафедра экономики</a:t>
            </a:r>
            <a:endParaRPr lang="ru-RU" sz="2400" b="1" i="1" dirty="0">
              <a:solidFill>
                <a:srgbClr val="2C428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572613" y="4968394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  <a:endParaRPr lang="ru-RU" altLang="ru-RU" sz="40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721" y="1033118"/>
            <a:ext cx="7886700" cy="94086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Цель </a:t>
            </a:r>
            <a:r>
              <a:rPr lang="ru-RU" b="1" dirty="0">
                <a:solidFill>
                  <a:srgbClr val="C00000"/>
                </a:solidFill>
              </a:rPr>
              <a:t>освоения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0721" y="1927398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формирование теоретических знаний и практических навыков в области личного </a:t>
            </a:r>
            <a:r>
              <a:rPr lang="ru-RU" dirty="0"/>
              <a:t>финансового планирования</a:t>
            </a:r>
            <a:r>
              <a:rPr lang="ru-RU" dirty="0" smtClean="0"/>
              <a:t>, безопасного и выгодного использования банковских услуг и страхования, разработки личной инвестиционной стратегии и выбора инвестиционных инструментов, налогообложения и пенсионного обеспечения.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Частные инвестиции: правила игры – Публикации – Finversia (Финверсия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675" y="4693075"/>
            <a:ext cx="2376746" cy="1822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069512"/>
            <a:ext cx="78867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 изучение </a:t>
            </a:r>
            <a:r>
              <a:rPr lang="ru-RU" dirty="0"/>
              <a:t>основ управления личными доходами и расходами;</a:t>
            </a:r>
          </a:p>
          <a:p>
            <a:pPr algn="just"/>
            <a:r>
              <a:rPr lang="ru-RU" dirty="0" smtClean="0"/>
              <a:t>получение </a:t>
            </a:r>
            <a:r>
              <a:rPr lang="ru-RU" dirty="0"/>
              <a:t>знаний в области </a:t>
            </a:r>
            <a:r>
              <a:rPr lang="ru-RU" dirty="0" smtClean="0"/>
              <a:t>банковских </a:t>
            </a:r>
            <a:r>
              <a:rPr lang="ru-RU" dirty="0"/>
              <a:t>услуг и страхования; </a:t>
            </a:r>
          </a:p>
          <a:p>
            <a:pPr algn="just"/>
            <a:r>
              <a:rPr lang="ru-RU" dirty="0" smtClean="0"/>
              <a:t>изучение </a:t>
            </a:r>
            <a:r>
              <a:rPr lang="ru-RU" dirty="0"/>
              <a:t>сущности стратегии инвестирования и инвестиционных инструментов;</a:t>
            </a:r>
          </a:p>
          <a:p>
            <a:pPr algn="just"/>
            <a:r>
              <a:rPr lang="ru-RU" dirty="0" smtClean="0"/>
              <a:t>получение </a:t>
            </a:r>
            <a:r>
              <a:rPr lang="ru-RU" dirty="0"/>
              <a:t>знаний о пенсионной системе РФ;</a:t>
            </a:r>
          </a:p>
          <a:p>
            <a:pPr algn="just"/>
            <a:r>
              <a:rPr lang="ru-RU" dirty="0" smtClean="0"/>
              <a:t>получение </a:t>
            </a:r>
            <a:r>
              <a:rPr lang="ru-RU" dirty="0"/>
              <a:t>знаний в области налогообложения физических лиц и оформления налоговых вычетов.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Для кого предназначена дисциплина?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3734" y="2323183"/>
            <a:ext cx="7886700" cy="4009378"/>
          </a:xfrm>
        </p:spPr>
        <p:txBody>
          <a:bodyPr/>
          <a:lstStyle/>
          <a:p>
            <a:pPr algn="just"/>
            <a:r>
              <a:rPr lang="ru-RU" dirty="0" smtClean="0"/>
              <a:t>обучающиеся по направлению подготовки 40.03.01 Юриспруденция, Судебно-адвокатский профиль;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обучающиеся по специальности 40.05.04 Судебная и прокурорская деятельность, специализации Прокурорская деятельность, Судебная деятельность.</a:t>
            </a:r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Что изучается в ходе освоения дисциплины?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3803" y="2180091"/>
            <a:ext cx="7886700" cy="435133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300" dirty="0" smtClean="0"/>
              <a:t>Как управлять своими доходами и расходами? </a:t>
            </a:r>
          </a:p>
          <a:p>
            <a:pPr>
              <a:spcBef>
                <a:spcPts val="0"/>
              </a:spcBef>
            </a:pPr>
            <a:r>
              <a:rPr lang="ru-RU" sz="2300" dirty="0" smtClean="0"/>
              <a:t>Как составить личный финансовый план?</a:t>
            </a:r>
          </a:p>
          <a:p>
            <a:pPr>
              <a:spcBef>
                <a:spcPts val="0"/>
              </a:spcBef>
            </a:pPr>
            <a:r>
              <a:rPr lang="ru-RU" sz="2300" dirty="0" smtClean="0"/>
              <a:t>Как безопасно и эффективно использовать при необходимости кредиты банка, ипотеку, кредитные карты?</a:t>
            </a:r>
          </a:p>
          <a:p>
            <a:pPr>
              <a:spcBef>
                <a:spcPts val="0"/>
              </a:spcBef>
            </a:pPr>
            <a:r>
              <a:rPr lang="ru-RU" sz="2300" dirty="0" smtClean="0"/>
              <a:t>Как застраховаться на случай непредвиденных обстоятельств?</a:t>
            </a:r>
          </a:p>
          <a:p>
            <a:pPr>
              <a:spcBef>
                <a:spcPts val="0"/>
              </a:spcBef>
            </a:pPr>
            <a:r>
              <a:rPr lang="ru-RU" sz="2300" dirty="0" smtClean="0"/>
              <a:t>Как накопить, выгодно вложить и грамотно распорядиться сбережениями? </a:t>
            </a:r>
          </a:p>
          <a:p>
            <a:pPr>
              <a:spcBef>
                <a:spcPts val="0"/>
              </a:spcBef>
            </a:pPr>
            <a:r>
              <a:rPr lang="ru-RU" sz="2300" dirty="0" smtClean="0"/>
              <a:t>Пенсионная система: как обеспечить себе безбедную старость?</a:t>
            </a:r>
          </a:p>
          <a:p>
            <a:pPr>
              <a:spcBef>
                <a:spcPts val="0"/>
              </a:spcBef>
            </a:pPr>
            <a:r>
              <a:rPr lang="ru-RU" sz="2300" dirty="0" smtClean="0"/>
              <a:t>Налоги и налоговые вычеты: как оптимизировать личную налоговую нагрузку?</a:t>
            </a:r>
          </a:p>
          <a:p>
            <a:pPr>
              <a:spcBef>
                <a:spcPts val="0"/>
              </a:spcBef>
            </a:pPr>
            <a:r>
              <a:rPr lang="ru-RU" sz="2300" dirty="0" smtClean="0"/>
              <a:t>Как уберечь себя от финансового мошенничества?</a:t>
            </a:r>
            <a:endParaRPr lang="ru-RU" sz="23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3803" y="964879"/>
            <a:ext cx="7886700" cy="94086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Тематический план дисциплины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1910688"/>
            <a:ext cx="7886700" cy="42035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700" dirty="0"/>
              <a:t>Тема 1. Личное финансовое планирование: управление доходами и расходами</a:t>
            </a:r>
          </a:p>
          <a:p>
            <a:pPr marL="0" indent="0" algn="just">
              <a:buNone/>
            </a:pPr>
            <a:r>
              <a:rPr lang="ru-RU" sz="2700" dirty="0"/>
              <a:t>Тема 2. Кредит и депозит как услуги банка</a:t>
            </a:r>
          </a:p>
          <a:p>
            <a:pPr marL="0" indent="0" algn="just">
              <a:buNone/>
            </a:pPr>
            <a:r>
              <a:rPr lang="ru-RU" sz="2700" dirty="0"/>
              <a:t>Тема 3. Страхование</a:t>
            </a:r>
          </a:p>
          <a:p>
            <a:pPr marL="0" indent="0" algn="just">
              <a:buNone/>
            </a:pPr>
            <a:r>
              <a:rPr lang="ru-RU" sz="2700" dirty="0"/>
              <a:t>Тема 4. Стратегии инвестирования и инвестиционные инструменты</a:t>
            </a:r>
          </a:p>
          <a:p>
            <a:pPr marL="0" indent="0" algn="just">
              <a:buNone/>
            </a:pPr>
            <a:r>
              <a:rPr lang="ru-RU" sz="2700" dirty="0"/>
              <a:t>Тема 5. Пенсионная система</a:t>
            </a:r>
          </a:p>
          <a:p>
            <a:pPr marL="0" indent="0" algn="just">
              <a:buNone/>
            </a:pPr>
            <a:r>
              <a:rPr lang="ru-RU" sz="2700" dirty="0"/>
              <a:t>Тема 6. Налоги и налоговые вычеты в управлении личными финансами.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Как будут проходить занятия?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074460"/>
            <a:ext cx="7886700" cy="3630304"/>
          </a:xfrm>
        </p:spPr>
        <p:txBody>
          <a:bodyPr>
            <a:normAutofit/>
          </a:bodyPr>
          <a:lstStyle/>
          <a:p>
            <a:r>
              <a:rPr lang="ru-RU" dirty="0" smtClean="0"/>
              <a:t>Деловые игры</a:t>
            </a:r>
          </a:p>
          <a:p>
            <a:r>
              <a:rPr lang="ru-RU" dirty="0" smtClean="0"/>
              <a:t>Выполнение кейс-заданий</a:t>
            </a:r>
          </a:p>
          <a:p>
            <a:r>
              <a:rPr lang="ru-RU" dirty="0" smtClean="0"/>
              <a:t>Решение практико-ориентированных  задач по управлению личными финансами, разработке </a:t>
            </a:r>
            <a:r>
              <a:rPr lang="ru-RU" dirty="0"/>
              <a:t>личного финансового плана, </a:t>
            </a:r>
            <a:r>
              <a:rPr lang="ru-RU" dirty="0" smtClean="0"/>
              <a:t>выбору </a:t>
            </a:r>
            <a:r>
              <a:rPr lang="ru-RU" dirty="0"/>
              <a:t>инструментов инвестирования</a:t>
            </a:r>
          </a:p>
          <a:p>
            <a:r>
              <a:rPr lang="ru-RU" dirty="0" smtClean="0"/>
              <a:t>Обсуждение дискуссионных проблем в сфере личных финансов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Инвестиции – что это такое простыми словами, для чего нужны, и с чего  начать новичку создавать капитал - Blockchain for connecting peop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5391" y="5199797"/>
            <a:ext cx="2163502" cy="128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Значение дисциплины для дальнейшего обучения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391384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Основные положения дисциплины могут быть использованы в </a:t>
            </a:r>
            <a:r>
              <a:rPr lang="ru-RU" dirty="0" smtClean="0"/>
              <a:t>дальнейшем при </a:t>
            </a:r>
            <a:r>
              <a:rPr lang="ru-RU" dirty="0"/>
              <a:t>изучении </a:t>
            </a:r>
            <a:r>
              <a:rPr lang="ru-RU" dirty="0" smtClean="0"/>
              <a:t>дисциплин:</a:t>
            </a:r>
            <a:endParaRPr lang="ru-RU" dirty="0"/>
          </a:p>
          <a:p>
            <a:pPr algn="just"/>
            <a:r>
              <a:rPr lang="ru-RU" dirty="0" smtClean="0"/>
              <a:t>40.03.01 Юриспруденция: Финансовое право, Предпринимательское право, Банкротство физических и юридических лиц.</a:t>
            </a:r>
            <a:endParaRPr lang="ru-RU" dirty="0"/>
          </a:p>
          <a:p>
            <a:pPr algn="just"/>
            <a:r>
              <a:rPr lang="ru-RU" dirty="0" smtClean="0"/>
              <a:t>40.05.04 Судебная и прокурорская деятельность: Финансовое право, Банковское право.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369" y="5260212"/>
            <a:ext cx="1407493" cy="1148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143084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Значение дисциплины для практической работы юриста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Развитие компетенций в сфере финансового мышления, оптимального экономического поведения, разумного потребления как основы комфортной жизни </a:t>
            </a:r>
            <a:r>
              <a:rPr lang="ru-RU" dirty="0"/>
              <a:t>и обеспечения собственного финансового </a:t>
            </a:r>
            <a:r>
              <a:rPr lang="ru-RU" dirty="0" smtClean="0"/>
              <a:t>благополучия;</a:t>
            </a:r>
          </a:p>
          <a:p>
            <a:pPr algn="just"/>
            <a:r>
              <a:rPr lang="ru-RU" dirty="0" smtClean="0"/>
              <a:t>Возможность </a:t>
            </a:r>
            <a:r>
              <a:rPr lang="ru-RU" dirty="0"/>
              <a:t>применять полученные знания основ личного финансового планирования, закономерностей функционирования кредитного рынка и рынка страховых услуг, пенсионной и налоговой систем в будущей профессиональной деятельности.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1403</TotalTime>
  <Words>390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 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Барышникова НА</cp:lastModifiedBy>
  <cp:revision>154</cp:revision>
  <dcterms:created xsi:type="dcterms:W3CDTF">2020-12-02T14:35:45Z</dcterms:created>
  <dcterms:modified xsi:type="dcterms:W3CDTF">2022-01-31T05:46:47Z</dcterms:modified>
</cp:coreProperties>
</file>